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72" r:id="rId5"/>
    <p:sldId id="268" r:id="rId6"/>
    <p:sldId id="269" r:id="rId7"/>
    <p:sldId id="258" r:id="rId8"/>
    <p:sldId id="273" r:id="rId9"/>
    <p:sldId id="259" r:id="rId10"/>
    <p:sldId id="270" r:id="rId11"/>
    <p:sldId id="263" r:id="rId12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7485" autoAdjust="0"/>
  </p:normalViewPr>
  <p:slideViewPr>
    <p:cSldViewPr snapToGrid="0">
      <p:cViewPr varScale="1">
        <p:scale>
          <a:sx n="117" d="100"/>
          <a:sy n="117" d="100"/>
        </p:scale>
        <p:origin x="-108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4E64D-3ED6-41A3-B543-FF132A721246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CD5D-3967-4D4B-B980-1CA5D175C2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63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47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11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36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17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33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70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22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53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35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Fortell om området som blir planert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99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CD5D-3967-4D4B-B980-1CA5D175C22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94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32F6-EBC1-491B-97EE-4588A7528EC8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919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070-CFBE-49BA-A19A-973F221DEB88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79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7797-0030-4451-BA18-F9862DFA24BC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4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4D2D-D270-4B04-97E6-17DC7ED821D4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45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42B9-E4B9-4F4D-8F50-1FB2D30C52CB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12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F737-655A-43DA-8C54-BB299C006514}" type="datetime1">
              <a:rPr lang="nb-NO" smtClean="0"/>
              <a:t>30.01.2017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98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D30F-1A48-4169-94A5-4FF360152FFD}" type="datetime1">
              <a:rPr lang="nb-NO" smtClean="0"/>
              <a:t>30.01.2017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94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F2B-0ABB-4868-B0EC-C1EC7CD689BF}" type="datetime1">
              <a:rPr lang="nb-NO" smtClean="0"/>
              <a:t>30.01.2017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5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8BD8-56E1-4674-B91F-4435F06F1AD1}" type="datetime1">
              <a:rPr lang="nb-NO" smtClean="0"/>
              <a:t>30.01.2017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7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31FD-83D3-4024-849E-9AB3DEF5D383}" type="datetime1">
              <a:rPr lang="nb-NO" smtClean="0"/>
              <a:t>30.01.2017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93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C590-E1DD-4D26-B2FD-E6C91F19643F}" type="datetime1">
              <a:rPr lang="nb-NO" smtClean="0"/>
              <a:t>30.01.2017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9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DAE0EF"/>
            </a:gs>
            <a:gs pos="87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8E64-43E6-4A31-ABF9-2B1AC471B091}" type="datetime1">
              <a:rPr lang="nb-NO" smtClean="0"/>
              <a:t>30.01.2017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Bømlo Fiskerihavn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427A-C77C-4348-8BFE-106E8240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8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r="9091" b="14088"/>
          <a:stretch/>
        </p:blipFill>
        <p:spPr>
          <a:xfrm>
            <a:off x="20" y="-77776"/>
            <a:ext cx="12191980" cy="68579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idx="4294967295"/>
          </p:nvPr>
        </p:nvSpPr>
        <p:spPr>
          <a:xfrm>
            <a:off x="379141" y="4951141"/>
            <a:ext cx="4661209" cy="1829073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Bømlo Fiskerihavn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0" y="5135563"/>
            <a:ext cx="4611688" cy="1343296"/>
          </a:xfrm>
        </p:spPr>
        <p:txBody>
          <a:bodyPr>
            <a:normAutofit/>
          </a:bodyPr>
          <a:lstStyle/>
          <a:p>
            <a:pPr algn="l"/>
            <a:endParaRPr lang="nb-NO" sz="1400" dirty="0"/>
          </a:p>
          <a:p>
            <a:pPr algn="l"/>
            <a:endParaRPr lang="nb-NO" sz="1400" dirty="0"/>
          </a:p>
        </p:txBody>
      </p:sp>
      <p:pic>
        <p:nvPicPr>
          <p:cNvPr id="5" name="Bilde 4" descr="Bømlo kommun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7888" r="56697" b="60763"/>
          <a:stretch/>
        </p:blipFill>
        <p:spPr>
          <a:xfrm>
            <a:off x="7718981" y="77012"/>
            <a:ext cx="4473019" cy="13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0" r="2" b="21989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8" name="Plassholder for innhold 7" descr="D100016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6" r="3" b="3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Fremtidsplaner</a:t>
            </a:r>
            <a:r>
              <a:rPr lang="en-US" b="1" dirty="0"/>
              <a:t> for </a:t>
            </a:r>
            <a:r>
              <a:rPr lang="en-US" b="1" dirty="0" err="1"/>
              <a:t>Bømlo</a:t>
            </a:r>
            <a:r>
              <a:rPr lang="en-US" b="1" dirty="0"/>
              <a:t> </a:t>
            </a:r>
            <a:r>
              <a:rPr lang="en-US" b="1" dirty="0" err="1"/>
              <a:t>Fiskerihavn</a:t>
            </a:r>
            <a:r>
              <a:rPr lang="en-US" b="1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700079"/>
            <a:ext cx="5707565" cy="44768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nyere</a:t>
            </a:r>
            <a:r>
              <a:rPr lang="en-US" dirty="0"/>
              <a:t> </a:t>
            </a:r>
            <a:r>
              <a:rPr lang="en-US" dirty="0" err="1"/>
              <a:t>fartøy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kvoter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Notlager</a:t>
            </a:r>
            <a:r>
              <a:rPr lang="en-US" dirty="0"/>
              <a:t> / </a:t>
            </a:r>
            <a:r>
              <a:rPr lang="en-US" dirty="0" err="1"/>
              <a:t>bøteri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Isoporkassefabrikk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Servicestasjon</a:t>
            </a:r>
            <a:r>
              <a:rPr lang="en-US" dirty="0"/>
              <a:t> for </a:t>
            </a:r>
            <a:r>
              <a:rPr lang="en-US" dirty="0" err="1"/>
              <a:t>oppdrettsnøter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Fiskerikompetansesenter</a:t>
            </a:r>
            <a:r>
              <a:rPr lang="en-US" dirty="0"/>
              <a:t> (</a:t>
            </a:r>
            <a:r>
              <a:rPr lang="en-US" dirty="0" err="1"/>
              <a:t>kursing</a:t>
            </a:r>
            <a:r>
              <a:rPr lang="en-US" dirty="0"/>
              <a:t>, </a:t>
            </a:r>
            <a:r>
              <a:rPr lang="en-US" dirty="0" err="1"/>
              <a:t>fagbrev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praksisplasser</a:t>
            </a:r>
            <a:r>
              <a:rPr lang="en-US" dirty="0"/>
              <a:t>)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Sjømatproduksjon</a:t>
            </a:r>
            <a:r>
              <a:rPr lang="en-US" dirty="0"/>
              <a:t>/</a:t>
            </a:r>
            <a:r>
              <a:rPr lang="en-US" dirty="0" err="1"/>
              <a:t>videreforedling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Underleverandører</a:t>
            </a:r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3C9F737-655A-43DA-8C54-BB299C006514}" type="datetime1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defRPr/>
              </a:pPr>
              <a:t>1/30/2017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2D38BD8-56E1-4674-B91F-4435F06F1AD1}" type="datetime1">
              <a:rPr lang="nb-NO" smtClean="0">
                <a:solidFill>
                  <a:srgbClr val="FFFFFF"/>
                </a:solidFill>
              </a:rPr>
              <a:pPr/>
              <a:t>30.01.2017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Bømlo Fiskerihavn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3A427A-C77C-4348-8BFE-106E8240D723}" type="slidenum">
              <a:rPr lang="nb-NO" smtClean="0">
                <a:solidFill>
                  <a:srgbClr val="FFFFFF"/>
                </a:solidFill>
              </a:rPr>
              <a:pPr/>
              <a:t>11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4294967295"/>
          </p:nvPr>
        </p:nvSpPr>
        <p:spPr>
          <a:xfrm>
            <a:off x="1603513" y="433207"/>
            <a:ext cx="9104243" cy="4947176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nb-NO" sz="3200" dirty="0">
                <a:solidFill>
                  <a:schemeClr val="bg1"/>
                </a:solidFill>
              </a:rPr>
              <a:t>Vi har engasjementet, </a:t>
            </a:r>
            <a:r>
              <a:rPr lang="nb-NO" sz="3200" dirty="0" err="1">
                <a:solidFill>
                  <a:schemeClr val="bg1"/>
                </a:solidFill>
              </a:rPr>
              <a:t>stå-på</a:t>
            </a:r>
            <a:r>
              <a:rPr lang="nb-NO" sz="3200" dirty="0">
                <a:solidFill>
                  <a:schemeClr val="bg1"/>
                </a:solidFill>
              </a:rPr>
              <a:t> viljen og ildsjelene</a:t>
            </a:r>
          </a:p>
          <a:p>
            <a:pPr marL="0" indent="0">
              <a:lnSpc>
                <a:spcPct val="70000"/>
              </a:lnSpc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nb-NO" sz="3200" b="1" dirty="0">
                <a:solidFill>
                  <a:schemeClr val="bg1"/>
                </a:solidFill>
              </a:rPr>
              <a:t>Vi trenger videre vekst på Bømlo!</a:t>
            </a:r>
          </a:p>
          <a:p>
            <a:pPr marL="0" indent="0" algn="ctr">
              <a:lnSpc>
                <a:spcPct val="70000"/>
              </a:lnSpc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nb-NO" sz="3200" dirty="0">
                <a:solidFill>
                  <a:schemeClr val="bg1"/>
                </a:solidFill>
              </a:rPr>
              <a:t>Takk for oppmerksomheten</a:t>
            </a:r>
          </a:p>
          <a:p>
            <a:pPr marL="0" indent="0" algn="ctr">
              <a:lnSpc>
                <a:spcPct val="70000"/>
              </a:lnSpc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nb-NO" sz="8000" b="1" dirty="0">
                <a:solidFill>
                  <a:schemeClr val="bg1"/>
                </a:solidFill>
              </a:rPr>
              <a:t>Bømlo Fiskerihavn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nb-NO" sz="3200" b="1" dirty="0">
                <a:solidFill>
                  <a:schemeClr val="bg1"/>
                </a:solidFill>
              </a:rPr>
              <a:t>Kjetil Tufteland</a:t>
            </a:r>
          </a:p>
        </p:txBody>
      </p:sp>
    </p:spTree>
    <p:extLst>
      <p:ext uri="{BB962C8B-B14F-4D97-AF65-F5344CB8AC3E}">
        <p14:creationId xmlns:p14="http://schemas.microsoft.com/office/powerpoint/2010/main" val="127991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" name="Plassholder for bilde 9" descr="Stavanger Sentrum, Stavanger til Førde, Sogn og Fjordane - Google Maps - Google Chrome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6" t="25435" r="20992" b="8998"/>
          <a:stretch/>
        </p:blipFill>
        <p:spPr>
          <a:xfrm>
            <a:off x="4636008" y="10065"/>
            <a:ext cx="7547278" cy="6847935"/>
          </a:xfrm>
          <a:prstGeom prst="rect">
            <a:avLst/>
          </a:prstGeom>
          <a:effec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Strategisk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plassert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Kort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havet</a:t>
            </a:r>
            <a:endParaRPr lang="en-US" sz="2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Midt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skipsleia</a:t>
            </a:r>
            <a:endParaRPr lang="en-US" sz="2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God </a:t>
            </a:r>
            <a:r>
              <a:rPr lang="en-US" sz="2800" dirty="0" err="1">
                <a:solidFill>
                  <a:schemeClr val="bg1"/>
                </a:solidFill>
              </a:rPr>
              <a:t>infrastruktur</a:t>
            </a:r>
            <a:r>
              <a:rPr lang="en-US" sz="2800" dirty="0">
                <a:solidFill>
                  <a:schemeClr val="bg1"/>
                </a:solidFill>
              </a:rPr>
              <a:t>                                  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Kort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til</a:t>
            </a:r>
            <a:r>
              <a:rPr lang="en-US" sz="2800" dirty="0">
                <a:solidFill>
                  <a:schemeClr val="bg1"/>
                </a:solidFill>
              </a:rPr>
              <a:t> E39/E134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795DC590-E1DD-4D26-B2FD-E6C91F1964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Stjerne: 5 tagger 10"/>
          <p:cNvSpPr/>
          <p:nvPr/>
        </p:nvSpPr>
        <p:spPr>
          <a:xfrm>
            <a:off x="7745276" y="2558174"/>
            <a:ext cx="520861" cy="625033"/>
          </a:xfrm>
          <a:prstGeom prst="star5">
            <a:avLst>
              <a:gd name="adj" fmla="val 2077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fly symbol - Google-søk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2831" r="60128" b="38544"/>
          <a:stretch/>
        </p:blipFill>
        <p:spPr>
          <a:xfrm>
            <a:off x="7411539" y="5204779"/>
            <a:ext cx="667474" cy="683457"/>
          </a:xfrm>
          <a:prstGeom prst="rect">
            <a:avLst/>
          </a:prstGeom>
        </p:spPr>
      </p:pic>
      <p:pic>
        <p:nvPicPr>
          <p:cNvPr id="18" name="Bilde 17" descr="fly symbol - Google-søk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2831" r="60128" b="38544"/>
          <a:stretch/>
        </p:blipFill>
        <p:spPr>
          <a:xfrm>
            <a:off x="8409647" y="629266"/>
            <a:ext cx="667474" cy="6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9286" y="365126"/>
            <a:ext cx="10846102" cy="1149350"/>
          </a:xfrm>
        </p:spPr>
        <p:txBody>
          <a:bodyPr>
            <a:normAutofit fontScale="90000"/>
          </a:bodyPr>
          <a:lstStyle/>
          <a:p>
            <a:r>
              <a:rPr lang="nb-NO" dirty="0"/>
              <a:t>Visjon for BØMLO FISKERIHAVN </a:t>
            </a:r>
            <a:br>
              <a:rPr lang="nb-NO" dirty="0"/>
            </a:br>
            <a:r>
              <a:rPr lang="nb-NO" b="1" dirty="0"/>
              <a:t>En grunnmur for vekst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>
          <a:xfrm>
            <a:off x="509286" y="1857374"/>
            <a:ext cx="5488289" cy="1162551"/>
          </a:xfrm>
        </p:spPr>
        <p:txBody>
          <a:bodyPr>
            <a:normAutofit lnSpcReduction="10000"/>
          </a:bodyPr>
          <a:lstStyle/>
          <a:p>
            <a:r>
              <a:rPr lang="nb-NO" sz="4000" b="1" dirty="0"/>
              <a:t>Grønt fiskeri</a:t>
            </a:r>
            <a:br>
              <a:rPr lang="nb-NO" sz="4000" b="1" dirty="0"/>
            </a:br>
            <a:r>
              <a:rPr lang="nb-NO" sz="4000" b="1" dirty="0"/>
              <a:t>i den blå åker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9286" y="3727048"/>
            <a:ext cx="5488289" cy="2462614"/>
          </a:xfrm>
        </p:spPr>
        <p:txBody>
          <a:bodyPr>
            <a:normAutofit/>
          </a:bodyPr>
          <a:lstStyle/>
          <a:p>
            <a:r>
              <a:rPr lang="nb-NO" dirty="0"/>
              <a:t>En tradisjonsrik og fornybar næring</a:t>
            </a:r>
          </a:p>
          <a:p>
            <a:r>
              <a:rPr lang="nb-NO" dirty="0"/>
              <a:t>Bærekraftig verdiskaping</a:t>
            </a:r>
          </a:p>
          <a:p>
            <a:r>
              <a:rPr lang="nb-NO" dirty="0"/>
              <a:t>Ungt miljø med læreplasser</a:t>
            </a:r>
          </a:p>
          <a:p>
            <a:r>
              <a:rPr lang="nb-NO" dirty="0"/>
              <a:t>Endringsvillig og omstillingsdyktig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>
          <a:xfrm>
            <a:off x="6172200" y="2049099"/>
            <a:ext cx="6035904" cy="3569824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F737-655A-43DA-8C54-BB299C006514}" type="datetime1">
              <a:rPr lang="nb-NO" smtClean="0"/>
              <a:t>30.01.2017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427A-C77C-4348-8BFE-106E8240D72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1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6209" b="1"/>
          <a:stretch/>
        </p:blipFill>
        <p:spPr>
          <a:xfrm>
            <a:off x="4636008" y="2"/>
            <a:ext cx="7550949" cy="6857998"/>
          </a:xfrm>
          <a:prstGeom prst="rect">
            <a:avLst/>
          </a:prstGeom>
          <a:effectLst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Verdier …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FRA …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Havgående fartøyverdier med konsesjon: 3 mrd kr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Landbaserte investeringer anslås til: 150 mill 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Bømlopakkene 2,4 mrd</a:t>
            </a:r>
            <a:br>
              <a:rPr lang="nb-NO" sz="1800" b="1">
                <a:solidFill>
                  <a:schemeClr val="bg1"/>
                </a:solidFill>
              </a:rPr>
            </a:br>
            <a:endParaRPr lang="nb-NO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TIL …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BØMLO FISKERIHAVN utløser mer investeringsvilje :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Nyere / større fartøy : +2 mrd kr</a:t>
            </a:r>
          </a:p>
          <a:p>
            <a:pPr>
              <a:lnSpc>
                <a:spcPct val="80000"/>
              </a:lnSpc>
            </a:pPr>
            <a:r>
              <a:rPr lang="nb-NO" sz="1800" b="1">
                <a:solidFill>
                  <a:schemeClr val="bg1"/>
                </a:solidFill>
              </a:rPr>
              <a:t>Landbasert : +900 mill kr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>
            <a:normAutofit/>
          </a:bodyPr>
          <a:lstStyle/>
          <a:p>
            <a:fld id="{16279F2B-0ABB-4868-B0EC-C1EC7CD689BF}" type="datetime1">
              <a:rPr lang="nb-NO" smtClean="0"/>
              <a:pPr/>
              <a:t>30.01.2017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>
            <a:normAutofit/>
          </a:bodyPr>
          <a:lstStyle/>
          <a:p>
            <a:pPr algn="r"/>
            <a:r>
              <a:rPr lang="nb-NO"/>
              <a:t>Bømlo Fiskerihavn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>
            <a:normAutofit/>
          </a:bodyPr>
          <a:lstStyle/>
          <a:p>
            <a:fld id="{613A427A-C77C-4348-8BFE-106E8240D72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99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8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4" r="2" b="2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r="3" b="9298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6608" y="365125"/>
            <a:ext cx="107171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Fiskerifakta</a:t>
            </a:r>
            <a:r>
              <a:rPr lang="en-US" sz="4400" dirty="0"/>
              <a:t> </a:t>
            </a:r>
            <a:r>
              <a:rPr lang="en-US" sz="4400" dirty="0" err="1"/>
              <a:t>fra</a:t>
            </a:r>
            <a:r>
              <a:rPr lang="en-US" sz="4400" dirty="0"/>
              <a:t> </a:t>
            </a:r>
            <a:r>
              <a:rPr lang="en-US" sz="4400" dirty="0" err="1"/>
              <a:t>Bømlo</a:t>
            </a:r>
            <a:r>
              <a:rPr lang="en-US" sz="4400" dirty="0"/>
              <a:t>: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70389" y="2035902"/>
            <a:ext cx="7268901" cy="4476884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28 % </a:t>
            </a:r>
            <a:r>
              <a:rPr lang="en-US" sz="2800" b="1" dirty="0" err="1"/>
              <a:t>av</a:t>
            </a:r>
            <a:r>
              <a:rPr lang="en-US" sz="2800" b="1" dirty="0"/>
              <a:t> </a:t>
            </a:r>
            <a:r>
              <a:rPr lang="en-US" sz="2800" b="1" dirty="0" err="1"/>
              <a:t>landets</a:t>
            </a:r>
            <a:r>
              <a:rPr lang="en-US" sz="2800" b="1" dirty="0"/>
              <a:t> </a:t>
            </a:r>
            <a:r>
              <a:rPr lang="en-US" sz="2800" b="1" dirty="0" err="1"/>
              <a:t>pelagiske</a:t>
            </a:r>
            <a:r>
              <a:rPr lang="en-US" sz="2800" b="1" dirty="0"/>
              <a:t> </a:t>
            </a:r>
            <a:r>
              <a:rPr lang="en-US" sz="2800" b="1" dirty="0" err="1"/>
              <a:t>trålkvoter</a:t>
            </a:r>
            <a:r>
              <a:rPr lang="en-US" sz="2800" b="1" dirty="0"/>
              <a:t> </a:t>
            </a:r>
            <a:r>
              <a:rPr lang="en-US" sz="2800" b="1" dirty="0" err="1"/>
              <a:t>er</a:t>
            </a:r>
            <a:r>
              <a:rPr lang="en-US" sz="2800" b="1" dirty="0"/>
              <a:t> </a:t>
            </a:r>
            <a:r>
              <a:rPr lang="en-US" sz="2800" b="1" dirty="0" err="1"/>
              <a:t>tilhørende</a:t>
            </a:r>
            <a:r>
              <a:rPr lang="en-US" sz="2800" b="1" dirty="0"/>
              <a:t> </a:t>
            </a:r>
            <a:r>
              <a:rPr lang="en-US" sz="2800" b="1" dirty="0" err="1"/>
              <a:t>Bømlo</a:t>
            </a:r>
            <a:endParaRPr lang="en-US" sz="2800" b="1" dirty="0"/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400 mill. </a:t>
            </a:r>
            <a:r>
              <a:rPr lang="en-US" sz="2800" b="1" dirty="0" err="1"/>
              <a:t>kr</a:t>
            </a:r>
            <a:r>
              <a:rPr lang="en-US" sz="2800" b="1" dirty="0"/>
              <a:t> </a:t>
            </a:r>
            <a:r>
              <a:rPr lang="en-US" sz="2800" b="1" dirty="0" err="1"/>
              <a:t>omsatt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2015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150 </a:t>
            </a:r>
            <a:r>
              <a:rPr lang="en-US" sz="2800" b="1" dirty="0" err="1"/>
              <a:t>ansatte</a:t>
            </a:r>
            <a:r>
              <a:rPr lang="en-US" sz="2800" b="1" dirty="0"/>
              <a:t> </a:t>
            </a:r>
            <a:r>
              <a:rPr lang="en-US" sz="2800" b="1" dirty="0" err="1"/>
              <a:t>ombord</a:t>
            </a:r>
            <a:r>
              <a:rPr lang="en-US" sz="2800" b="1" dirty="0"/>
              <a:t> + 40 </a:t>
            </a:r>
            <a:r>
              <a:rPr lang="en-US" sz="2800" b="1" dirty="0" err="1"/>
              <a:t>landansatte</a:t>
            </a:r>
            <a:endParaRPr lang="en-US" sz="2800" b="1" dirty="0"/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err="1"/>
              <a:t>Totalt</a:t>
            </a:r>
            <a:r>
              <a:rPr lang="en-US" sz="2800" b="1" dirty="0"/>
              <a:t> 125 </a:t>
            </a:r>
            <a:r>
              <a:rPr lang="en-US" sz="2800" b="1" dirty="0" err="1"/>
              <a:t>registrerte</a:t>
            </a:r>
            <a:r>
              <a:rPr lang="en-US" sz="2800" b="1" dirty="0"/>
              <a:t> </a:t>
            </a:r>
            <a:r>
              <a:rPr lang="en-US" sz="2800" b="1" dirty="0" err="1"/>
              <a:t>fiskefartøy</a:t>
            </a:r>
            <a:r>
              <a:rPr lang="en-US" sz="2800" b="1" dirty="0"/>
              <a:t> 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9 </a:t>
            </a:r>
            <a:r>
              <a:rPr lang="en-US" sz="2800" b="1" dirty="0" err="1"/>
              <a:t>stk</a:t>
            </a:r>
            <a:r>
              <a:rPr lang="en-US" sz="2800" b="1" dirty="0"/>
              <a:t> </a:t>
            </a:r>
            <a:r>
              <a:rPr lang="en-US" sz="2800" b="1" dirty="0" err="1"/>
              <a:t>havgående</a:t>
            </a:r>
            <a:r>
              <a:rPr lang="en-US" sz="2800" b="1" dirty="0"/>
              <a:t> </a:t>
            </a:r>
            <a:r>
              <a:rPr lang="en-US" sz="2800" b="1" dirty="0" err="1"/>
              <a:t>fartøy</a:t>
            </a:r>
            <a:r>
              <a:rPr lang="en-US" sz="2800" b="1" dirty="0"/>
              <a:t>.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err="1"/>
              <a:t>Båtene</a:t>
            </a:r>
            <a:r>
              <a:rPr lang="en-US" sz="2800" b="1" dirty="0"/>
              <a:t> </a:t>
            </a:r>
            <a:r>
              <a:rPr lang="en-US" sz="2800" b="1" dirty="0" err="1"/>
              <a:t>genererer</a:t>
            </a:r>
            <a:r>
              <a:rPr lang="en-US" sz="2800" b="1" dirty="0"/>
              <a:t> ca. 100 mill </a:t>
            </a:r>
            <a:r>
              <a:rPr lang="en-US" sz="2800" b="1" dirty="0" err="1"/>
              <a:t>hvert</a:t>
            </a:r>
            <a:r>
              <a:rPr lang="en-US" sz="2800" b="1" dirty="0"/>
              <a:t> </a:t>
            </a:r>
            <a:r>
              <a:rPr lang="en-US" sz="2800" b="1" dirty="0" err="1"/>
              <a:t>år</a:t>
            </a:r>
            <a:r>
              <a:rPr lang="en-US" sz="2800" b="1" dirty="0"/>
              <a:t> </a:t>
            </a:r>
            <a:r>
              <a:rPr lang="en-US" sz="2800" b="1" dirty="0" err="1"/>
              <a:t>lokalt</a:t>
            </a:r>
            <a:r>
              <a:rPr lang="en-US" sz="2800" b="1" dirty="0"/>
              <a:t>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Kortere</a:t>
            </a:r>
            <a:r>
              <a:rPr lang="en-US" sz="2800" b="1" dirty="0"/>
              <a:t> </a:t>
            </a:r>
            <a:r>
              <a:rPr lang="en-US" sz="2800" b="1" dirty="0" err="1"/>
              <a:t>seilaser</a:t>
            </a:r>
            <a:r>
              <a:rPr lang="en-US" sz="2800" b="1" dirty="0"/>
              <a:t> -  </a:t>
            </a:r>
            <a:r>
              <a:rPr lang="en-US" sz="2800" b="1" dirty="0" err="1"/>
              <a:t>mindre</a:t>
            </a:r>
            <a:r>
              <a:rPr lang="en-US" sz="2800" b="1" dirty="0"/>
              <a:t> </a:t>
            </a:r>
            <a:r>
              <a:rPr lang="en-US" sz="2800" b="1" dirty="0" err="1"/>
              <a:t>utslipp</a:t>
            </a:r>
            <a:endParaRPr lang="en-US" sz="2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795DC590-E1DD-4D26-B2FD-E6C91F19643F}" type="datetime1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defRPr/>
              </a:pPr>
              <a:t>1/30/2017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Bømlo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Fiskerihavn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30952" b="-2"/>
          <a:stretch/>
        </p:blipFill>
        <p:spPr>
          <a:xfrm>
            <a:off x="4636008" y="0"/>
            <a:ext cx="7615114" cy="6858000"/>
          </a:xfrm>
          <a:prstGeom prst="rect">
            <a:avLst/>
          </a:prstGeom>
          <a:effec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Utfordring med dagens havneforhold 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48931" y="2662177"/>
            <a:ext cx="3667036" cy="3555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 lite </a:t>
            </a:r>
            <a:r>
              <a:rPr lang="en-US" sz="2400" dirty="0" err="1">
                <a:solidFill>
                  <a:schemeClr val="bg1"/>
                </a:solidFill>
              </a:rPr>
              <a:t>kaimeter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err="1">
                <a:solidFill>
                  <a:schemeClr val="bg1"/>
                </a:solidFill>
              </a:rPr>
              <a:t>grunne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smale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innseilingsforhold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Få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små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landstrømanlegg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Mangler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vanntilførsel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Drag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sjøen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Usikre</a:t>
            </a:r>
            <a:r>
              <a:rPr lang="en-US" sz="2400" dirty="0">
                <a:solidFill>
                  <a:schemeClr val="bg1"/>
                </a:solidFill>
              </a:rPr>
              <a:t> / </a:t>
            </a:r>
            <a:r>
              <a:rPr lang="en-US" sz="2400" dirty="0" err="1">
                <a:solidFill>
                  <a:schemeClr val="bg1"/>
                </a:solidFill>
              </a:rPr>
              <a:t>gamle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pullerter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3C9F737-655A-43DA-8C54-BB299C00651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48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5" r="2" b="23104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3" b="3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Hvorfor fiskerihavn?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21249"/>
            <a:ext cx="5707565" cy="41557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/>
              <a:t>Bømlo</a:t>
            </a:r>
            <a:r>
              <a:rPr lang="en-US" sz="2400" dirty="0"/>
              <a:t> </a:t>
            </a:r>
            <a:r>
              <a:rPr lang="en-US" sz="2400" dirty="0" err="1"/>
              <a:t>trenger</a:t>
            </a:r>
            <a:r>
              <a:rPr lang="en-US" sz="2400" dirty="0"/>
              <a:t> </a:t>
            </a:r>
            <a:r>
              <a:rPr lang="en-US" sz="2400" dirty="0" err="1"/>
              <a:t>havn</a:t>
            </a:r>
            <a:r>
              <a:rPr lang="en-US" sz="2400" dirty="0"/>
              <a:t> med </a:t>
            </a:r>
            <a:r>
              <a:rPr lang="en-US" sz="2400" dirty="0" err="1"/>
              <a:t>sikre</a:t>
            </a:r>
            <a:r>
              <a:rPr lang="en-US" sz="2400" dirty="0"/>
              <a:t> </a:t>
            </a:r>
            <a:r>
              <a:rPr lang="en-US" sz="2400" dirty="0" err="1"/>
              <a:t>kaier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utviklingsmuligheter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Arbeidsplasser</a:t>
            </a:r>
            <a:r>
              <a:rPr lang="en-US" sz="2400" dirty="0"/>
              <a:t>/ </a:t>
            </a:r>
            <a:r>
              <a:rPr lang="en-US" sz="2400" dirty="0" err="1"/>
              <a:t>Lærlingplasser</a:t>
            </a:r>
            <a:r>
              <a:rPr lang="en-US" sz="2400" dirty="0"/>
              <a:t>/</a:t>
            </a:r>
            <a:r>
              <a:rPr lang="en-US" sz="2400" dirty="0" err="1"/>
              <a:t>Praksisplasser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Området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ferdig</a:t>
            </a:r>
            <a:r>
              <a:rPr lang="en-US" sz="2400" dirty="0"/>
              <a:t> </a:t>
            </a:r>
            <a:r>
              <a:rPr lang="en-US" sz="2400" dirty="0" err="1"/>
              <a:t>regulert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Uproblematiske</a:t>
            </a:r>
            <a:r>
              <a:rPr lang="en-US" sz="2400" dirty="0"/>
              <a:t> </a:t>
            </a:r>
            <a:r>
              <a:rPr lang="en-US" sz="2400" dirty="0" err="1"/>
              <a:t>naboforhold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Regionen</a:t>
            </a:r>
            <a:r>
              <a:rPr lang="en-US" sz="2400" dirty="0"/>
              <a:t> </a:t>
            </a:r>
            <a:r>
              <a:rPr lang="en-US" sz="2400" dirty="0" err="1"/>
              <a:t>treng</a:t>
            </a:r>
            <a:r>
              <a:rPr lang="en-US" sz="2400" dirty="0"/>
              <a:t> </a:t>
            </a:r>
            <a:r>
              <a:rPr lang="en-US" sz="2400" dirty="0" err="1"/>
              <a:t>meir</a:t>
            </a:r>
            <a:r>
              <a:rPr lang="en-US" sz="2400" dirty="0"/>
              <a:t> </a:t>
            </a:r>
            <a:r>
              <a:rPr lang="en-US" sz="2400" dirty="0" err="1"/>
              <a:t>næringsareal</a:t>
            </a:r>
            <a:r>
              <a:rPr lang="en-US" sz="2400" dirty="0"/>
              <a:t> </a:t>
            </a:r>
            <a:r>
              <a:rPr lang="en-US" sz="2400" dirty="0" err="1"/>
              <a:t>relatert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sjø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“</a:t>
            </a:r>
            <a:r>
              <a:rPr lang="en-US" sz="2400" dirty="0" err="1"/>
              <a:t>Sultent</a:t>
            </a:r>
            <a:r>
              <a:rPr lang="en-US" sz="2400" dirty="0"/>
              <a:t>” </a:t>
            </a:r>
            <a:r>
              <a:rPr lang="en-US" sz="2400" dirty="0" err="1"/>
              <a:t>næringsliv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videre</a:t>
            </a:r>
            <a:r>
              <a:rPr lang="en-US" sz="2400" dirty="0"/>
              <a:t> </a:t>
            </a:r>
            <a:r>
              <a:rPr lang="en-US" sz="2400" dirty="0" err="1"/>
              <a:t>vekst</a:t>
            </a:r>
            <a:endParaRPr lang="en-US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3C9F737-655A-43DA-8C54-BB299C006514}" type="datetime1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defRPr/>
              </a:pPr>
              <a:t>1/30/2017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5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5004" b="-2"/>
          <a:stretch/>
        </p:blipFill>
        <p:spPr>
          <a:xfrm>
            <a:off x="4631585" y="0"/>
            <a:ext cx="7560416" cy="6858000"/>
          </a:xfrm>
          <a:prstGeom prst="rect">
            <a:avLst/>
          </a:prstGeom>
          <a:noFill/>
          <a:effec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Landstrøm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02597" y="2120072"/>
            <a:ext cx="3667039" cy="4099753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Bømlo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Skipsservice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har</a:t>
            </a:r>
            <a:r>
              <a:rPr lang="en-US" sz="2200" dirty="0">
                <a:solidFill>
                  <a:schemeClr val="bg1"/>
                </a:solidFill>
              </a:rPr>
              <a:t>    </a:t>
            </a:r>
            <a:r>
              <a:rPr lang="en-US" sz="2200" dirty="0" err="1">
                <a:solidFill>
                  <a:schemeClr val="bg1"/>
                </a:solidFill>
              </a:rPr>
              <a:t>allerede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vedtatt</a:t>
            </a:r>
            <a:r>
              <a:rPr lang="en-US" sz="2200" dirty="0">
                <a:solidFill>
                  <a:schemeClr val="bg1"/>
                </a:solidFill>
              </a:rPr>
              <a:t> å </a:t>
            </a:r>
            <a:r>
              <a:rPr lang="en-US" sz="2200" dirty="0" err="1">
                <a:solidFill>
                  <a:schemeClr val="bg1"/>
                </a:solidFill>
              </a:rPr>
              <a:t>investere</a:t>
            </a:r>
            <a:r>
              <a:rPr lang="en-US" sz="2200" dirty="0">
                <a:solidFill>
                  <a:schemeClr val="bg1"/>
                </a:solidFill>
              </a:rPr>
              <a:t> 15 mill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nytt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landstrøm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anlegg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228600" lvl="1"/>
            <a:endParaRPr lang="en-US" sz="2200" dirty="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Enova </a:t>
            </a:r>
            <a:r>
              <a:rPr lang="en-US" sz="2200" dirty="0" err="1">
                <a:solidFill>
                  <a:schemeClr val="bg1"/>
                </a:solidFill>
              </a:rPr>
              <a:t>har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gitt</a:t>
            </a:r>
            <a:r>
              <a:rPr lang="en-US" sz="2200" dirty="0">
                <a:solidFill>
                  <a:schemeClr val="bg1"/>
                </a:solidFill>
              </a:rPr>
              <a:t> 11.25 mill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støtte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prosjektet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228600" lvl="1"/>
            <a:endParaRPr lang="en-US" sz="2200" dirty="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</a:rPr>
              <a:t>Dette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modulbasert</a:t>
            </a:r>
            <a:r>
              <a:rPr lang="en-US" sz="2200" dirty="0">
                <a:solidFill>
                  <a:schemeClr val="bg1"/>
                </a:solidFill>
              </a:rPr>
              <a:t> system, </a:t>
            </a:r>
            <a:r>
              <a:rPr lang="en-US" sz="2200" dirty="0" err="1">
                <a:solidFill>
                  <a:schemeClr val="bg1"/>
                </a:solidFill>
              </a:rPr>
              <a:t>som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senere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flyttes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rundt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området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33AB31FD-83D3-4024-849E-9AB3DEF5D3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66201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12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r="-3" b="14009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8" name="Plassholder for bilde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2" b="16083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6016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5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Lakseoppdrett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på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Bømlo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2021249"/>
            <a:ext cx="5707565" cy="41557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 </a:t>
            </a:r>
            <a:r>
              <a:rPr lang="en-US" sz="2400" dirty="0" err="1">
                <a:solidFill>
                  <a:schemeClr val="bg1"/>
                </a:solidFill>
              </a:rPr>
              <a:t>lakseslakteri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Flere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rederi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knyttet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oppdrett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miljø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rundt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utstyrsleverandører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kjøres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årlig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laks</a:t>
            </a:r>
            <a:r>
              <a:rPr lang="en-US" sz="2400" dirty="0">
                <a:solidFill>
                  <a:schemeClr val="bg1"/>
                </a:solidFill>
              </a:rPr>
              <a:t> for 5,5 </a:t>
            </a:r>
            <a:r>
              <a:rPr lang="en-US" sz="2400" dirty="0" err="1">
                <a:solidFill>
                  <a:schemeClr val="bg1"/>
                </a:solidFill>
              </a:rPr>
              <a:t>mrd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Bømlo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Hvert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år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kjøres</a:t>
            </a:r>
            <a:r>
              <a:rPr lang="en-US" sz="2400" dirty="0">
                <a:solidFill>
                  <a:schemeClr val="bg1"/>
                </a:solidFill>
              </a:rPr>
              <a:t> 1000 </a:t>
            </a:r>
            <a:r>
              <a:rPr lang="en-US" sz="2400" dirty="0" err="1">
                <a:solidFill>
                  <a:schemeClr val="bg1"/>
                </a:solidFill>
              </a:rPr>
              <a:t>trailere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lakseavfall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av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Bømlo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dette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utnyttes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Bømlo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Fiskerihavn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Nye </a:t>
            </a:r>
            <a:r>
              <a:rPr lang="en-US" sz="2400" dirty="0" err="1">
                <a:solidFill>
                  <a:schemeClr val="bg1"/>
                </a:solidFill>
              </a:rPr>
              <a:t>næringsareal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åpner</a:t>
            </a:r>
            <a:r>
              <a:rPr lang="en-US" sz="2400" dirty="0">
                <a:solidFill>
                  <a:schemeClr val="bg1"/>
                </a:solidFill>
              </a:rPr>
              <a:t> for </a:t>
            </a:r>
            <a:r>
              <a:rPr lang="en-US" sz="2400" dirty="0" err="1">
                <a:solidFill>
                  <a:schemeClr val="bg1"/>
                </a:solidFill>
              </a:rPr>
              <a:t>mulig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landbasert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oppdrettsvirksomhet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Oppdrett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fornybart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fremtidsrettet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795DC590-E1DD-4D26-B2FD-E6C91F19643F}" type="datetime1">
              <a:rPr lang="en-US" smtClean="0">
                <a:solidFill>
                  <a:schemeClr val="bg1">
                    <a:alpha val="80000"/>
                  </a:schemeClr>
                </a:solidFill>
              </a:rPr>
              <a:pPr>
                <a:defRPr/>
              </a:pPr>
              <a:t>1/30/2017</a:t>
            </a:fld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>
                <a:solidFill>
                  <a:schemeClr val="bg1">
                    <a:alpha val="80000"/>
                  </a:schemeClr>
                </a:solidFill>
              </a:rPr>
              <a:t>Bømlo Fiskerihavn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613A427A-C77C-4348-8BFE-106E8240D7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4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TM03457452[[fn=Himmelsk]]</Template>
  <TotalTime>2585</TotalTime>
  <Words>347</Words>
  <Application>Microsoft Office PowerPoint</Application>
  <PresentationFormat>Egendefinert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Bømlo Fiskerihavn</vt:lpstr>
      <vt:lpstr>Strategisk plassert: </vt:lpstr>
      <vt:lpstr>Visjon for BØMLO FISKERIHAVN  En grunnmur for vekst</vt:lpstr>
      <vt:lpstr>Verdier …</vt:lpstr>
      <vt:lpstr>Fiskerifakta fra Bømlo:</vt:lpstr>
      <vt:lpstr>Utfordring med dagens havneforhold :</vt:lpstr>
      <vt:lpstr>Hvorfor fiskerihavn?</vt:lpstr>
      <vt:lpstr>Landstrøm</vt:lpstr>
      <vt:lpstr>Lakseoppdrett på Bømlo:</vt:lpstr>
      <vt:lpstr>Fremtidsplaner for Bømlo Fiskerihavn: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Bømlo Fiskerihavn</dc:title>
  <dc:creator>Kjetil Tufteland</dc:creator>
  <cp:lastModifiedBy>Kjetil Tufteland</cp:lastModifiedBy>
  <cp:revision>105</cp:revision>
  <cp:lastPrinted>2016-12-28T12:13:46Z</cp:lastPrinted>
  <dcterms:created xsi:type="dcterms:W3CDTF">2016-10-07T17:23:20Z</dcterms:created>
  <dcterms:modified xsi:type="dcterms:W3CDTF">2017-01-30T13:34:44Z</dcterms:modified>
</cp:coreProperties>
</file>